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71" r:id="rId3"/>
    <p:sldId id="272" r:id="rId4"/>
    <p:sldId id="273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102" y="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lass ceiling with a large window&#10;&#10;Description automatically generated with medium confidence">
            <a:extLst>
              <a:ext uri="{FF2B5EF4-FFF2-40B4-BE49-F238E27FC236}">
                <a16:creationId xmlns:a16="http://schemas.microsoft.com/office/drawing/2014/main" id="{794E64A7-6517-697D-7348-8BCB265AA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9" y="150909"/>
            <a:ext cx="2816915" cy="2816915"/>
          </a:xfrm>
          <a:prstGeom prst="rect">
            <a:avLst/>
          </a:prstGeom>
        </p:spPr>
      </p:pic>
      <p:pic>
        <p:nvPicPr>
          <p:cNvPr id="5" name="Picture 4" descr="A black background with squares&#10;&#10;Description automatically generated with medium confidence">
            <a:extLst>
              <a:ext uri="{FF2B5EF4-FFF2-40B4-BE49-F238E27FC236}">
                <a16:creationId xmlns:a16="http://schemas.microsoft.com/office/drawing/2014/main" id="{6E406E10-D96E-60D4-B7D9-0BFEF7E75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64" y="150909"/>
            <a:ext cx="2816915" cy="2816915"/>
          </a:xfrm>
          <a:prstGeom prst="rect">
            <a:avLst/>
          </a:prstGeom>
        </p:spPr>
      </p:pic>
      <p:pic>
        <p:nvPicPr>
          <p:cNvPr id="7" name="Picture 6" descr="A person standing in front of a security guard&#10;&#10;Description automatically generated">
            <a:extLst>
              <a:ext uri="{FF2B5EF4-FFF2-40B4-BE49-F238E27FC236}">
                <a16:creationId xmlns:a16="http://schemas.microsoft.com/office/drawing/2014/main" id="{6282C5D9-B50A-DBB2-EAC9-6282E9F82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9" y="3705141"/>
            <a:ext cx="2816915" cy="2816915"/>
          </a:xfrm>
          <a:prstGeom prst="rect">
            <a:avLst/>
          </a:prstGeom>
        </p:spPr>
      </p:pic>
      <p:pic>
        <p:nvPicPr>
          <p:cNvPr id="9" name="Picture 8" descr="A pixelated image of a group of squares&#10;&#10;Description automatically generated">
            <a:extLst>
              <a:ext uri="{FF2B5EF4-FFF2-40B4-BE49-F238E27FC236}">
                <a16:creationId xmlns:a16="http://schemas.microsoft.com/office/drawing/2014/main" id="{054A32D1-4DCE-F301-72E6-0FD07D8CB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464" y="3705141"/>
            <a:ext cx="2816915" cy="281691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3428A4A-5E81-8ED1-58CE-E8CEF2106E63}"/>
              </a:ext>
            </a:extLst>
          </p:cNvPr>
          <p:cNvSpPr/>
          <p:nvPr/>
        </p:nvSpPr>
        <p:spPr>
          <a:xfrm>
            <a:off x="2918420" y="1315683"/>
            <a:ext cx="934327" cy="7170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8C8AC8F-E4BD-3A45-4709-5CB8F474CA95}"/>
              </a:ext>
            </a:extLst>
          </p:cNvPr>
          <p:cNvSpPr/>
          <p:nvPr/>
        </p:nvSpPr>
        <p:spPr>
          <a:xfrm>
            <a:off x="2918419" y="4847174"/>
            <a:ext cx="934327" cy="7170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828E71-D8BA-FC50-022C-3C9984A7B44B}"/>
              </a:ext>
            </a:extLst>
          </p:cNvPr>
          <p:cNvSpPr txBox="1"/>
          <p:nvPr/>
        </p:nvSpPr>
        <p:spPr>
          <a:xfrm>
            <a:off x="7203367" y="1907742"/>
            <a:ext cx="19406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Model (based on):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Clutter</a:t>
            </a:r>
          </a:p>
          <a:p>
            <a:pPr marL="342900" indent="-342900">
              <a:buAutoNum type="arabicPeriod"/>
            </a:pPr>
            <a:r>
              <a:rPr lang="en-US" dirty="0"/>
              <a:t>Symmetry</a:t>
            </a:r>
          </a:p>
          <a:p>
            <a:pPr marL="342900" indent="-342900">
              <a:buAutoNum type="arabicPeriod"/>
            </a:pPr>
            <a:r>
              <a:rPr lang="en-US" dirty="0"/>
              <a:t>Openness</a:t>
            </a:r>
          </a:p>
          <a:p>
            <a:pPr marL="342900" indent="-342900">
              <a:buAutoNum type="arabicPeriod"/>
            </a:pPr>
            <a:r>
              <a:rPr lang="en-US" dirty="0"/>
              <a:t>Entropy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Red -&gt; simple</a:t>
            </a:r>
          </a:p>
          <a:p>
            <a:r>
              <a:rPr lang="en-US" dirty="0"/>
              <a:t>Blue-&gt; complex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A1F705A-3309-3F12-CAB5-8FB94C63F4ED}"/>
              </a:ext>
            </a:extLst>
          </p:cNvPr>
          <p:cNvSpPr/>
          <p:nvPr/>
        </p:nvSpPr>
        <p:spPr>
          <a:xfrm rot="1764521">
            <a:off x="6736204" y="1200842"/>
            <a:ext cx="934327" cy="7170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B1CBB09-B13A-FD74-4C78-15608D579DB5}"/>
              </a:ext>
            </a:extLst>
          </p:cNvPr>
          <p:cNvSpPr/>
          <p:nvPr/>
        </p:nvSpPr>
        <p:spPr>
          <a:xfrm rot="20366304">
            <a:off x="6755896" y="4095100"/>
            <a:ext cx="934327" cy="7170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F73045-7DEC-AC16-3BD4-544D13B87681}"/>
              </a:ext>
            </a:extLst>
          </p:cNvPr>
          <p:cNvSpPr txBox="1"/>
          <p:nvPr/>
        </p:nvSpPr>
        <p:spPr>
          <a:xfrm>
            <a:off x="592059" y="3148178"/>
            <a:ext cx="1506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Scenic Images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02C748-CCAC-F6F4-31E4-7B1D58E23830}"/>
              </a:ext>
            </a:extLst>
          </p:cNvPr>
          <p:cNvSpPr txBox="1"/>
          <p:nvPr/>
        </p:nvSpPr>
        <p:spPr>
          <a:xfrm>
            <a:off x="4248090" y="3017012"/>
            <a:ext cx="2083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 Labelled Ground Truths</a:t>
            </a:r>
          </a:p>
        </p:txBody>
      </p:sp>
    </p:spTree>
    <p:extLst>
      <p:ext uri="{BB962C8B-B14F-4D97-AF65-F5344CB8AC3E}">
        <p14:creationId xmlns:p14="http://schemas.microsoft.com/office/powerpoint/2010/main" val="3745142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0-P2Z3R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39" y="0"/>
            <a:ext cx="5166360" cy="3447288"/>
          </a:xfrm>
          <a:prstGeom prst="rect">
            <a:avLst/>
          </a:prstGeom>
        </p:spPr>
      </p:pic>
      <p:pic>
        <p:nvPicPr>
          <p:cNvPr id="3" name="Picture 2" descr="Image_0-P2Z3R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39" y="3447288"/>
            <a:ext cx="5166360" cy="3447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312" y="2816352"/>
            <a:ext cx="341071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Image: Image_0-P2Z3RZ.png</a:t>
            </a:r>
          </a:p>
          <a:p>
            <a:r>
              <a:t>Symmetry: 0.84</a:t>
            </a:r>
          </a:p>
          <a:p>
            <a:r>
              <a:t>Clutter: 9</a:t>
            </a:r>
          </a:p>
          <a:p>
            <a:r>
              <a:t>Prediction: 0.55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0-P5E5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39" y="0"/>
            <a:ext cx="5166360" cy="3447288"/>
          </a:xfrm>
          <a:prstGeom prst="rect">
            <a:avLst/>
          </a:prstGeom>
        </p:spPr>
      </p:pic>
      <p:pic>
        <p:nvPicPr>
          <p:cNvPr id="3" name="Picture 2" descr="Image_0-P5E5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39" y="3447288"/>
            <a:ext cx="5166360" cy="3447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312" y="2816352"/>
            <a:ext cx="341071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Image: Image_0-P5E5IT.png</a:t>
            </a:r>
          </a:p>
          <a:p>
            <a:r>
              <a:t>Symmetry: 0.89</a:t>
            </a:r>
          </a:p>
          <a:p>
            <a:r>
              <a:t>Clutter: 7</a:t>
            </a:r>
          </a:p>
          <a:p>
            <a:r>
              <a:t>Prediction: 0.38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0-P9UB1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39" y="0"/>
            <a:ext cx="5166360" cy="3447288"/>
          </a:xfrm>
          <a:prstGeom prst="rect">
            <a:avLst/>
          </a:prstGeom>
        </p:spPr>
      </p:pic>
      <p:pic>
        <p:nvPicPr>
          <p:cNvPr id="3" name="Picture 2" descr="Image_0-P9UB1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39" y="3447288"/>
            <a:ext cx="5166360" cy="3447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312" y="2816352"/>
            <a:ext cx="341071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Image: Image_0-P9UB1H.png</a:t>
            </a:r>
          </a:p>
          <a:p>
            <a:r>
              <a:t>Symmetry: 0.87</a:t>
            </a:r>
          </a:p>
          <a:p>
            <a:r>
              <a:t>Clutter: 9</a:t>
            </a:r>
          </a:p>
          <a:p>
            <a:r>
              <a:t>Prediction: 0.56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0-Q020H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39" y="0"/>
            <a:ext cx="5166360" cy="3447288"/>
          </a:xfrm>
          <a:prstGeom prst="rect">
            <a:avLst/>
          </a:prstGeom>
        </p:spPr>
      </p:pic>
      <p:pic>
        <p:nvPicPr>
          <p:cNvPr id="3" name="Picture 2" descr="Image_0-Q020H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39" y="3447288"/>
            <a:ext cx="5166360" cy="3447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312" y="2816352"/>
            <a:ext cx="341071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Image: Image_0-Q020H5.png</a:t>
            </a:r>
          </a:p>
          <a:p>
            <a:r>
              <a:t>Symmetry: 0.85</a:t>
            </a:r>
          </a:p>
          <a:p>
            <a:r>
              <a:t>Clutter: 17</a:t>
            </a:r>
          </a:p>
          <a:p>
            <a:r>
              <a:t>Prediction: 0.49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0-QI7F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39" y="0"/>
            <a:ext cx="5166360" cy="3447288"/>
          </a:xfrm>
          <a:prstGeom prst="rect">
            <a:avLst/>
          </a:prstGeom>
        </p:spPr>
      </p:pic>
      <p:pic>
        <p:nvPicPr>
          <p:cNvPr id="3" name="Picture 2" descr="Image_0-QI7F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39" y="3447288"/>
            <a:ext cx="5166360" cy="3447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312" y="2816352"/>
            <a:ext cx="341071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Image: Image_0-QI7FRK.png</a:t>
            </a:r>
          </a:p>
          <a:p>
            <a:r>
              <a:t>Symmetry: 0.79</a:t>
            </a:r>
          </a:p>
          <a:p>
            <a:r>
              <a:t>Clutter: 35</a:t>
            </a:r>
          </a:p>
          <a:p>
            <a:r>
              <a:t>Prediction: 0.52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0-UKVR3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39" y="0"/>
            <a:ext cx="5166360" cy="3447288"/>
          </a:xfrm>
          <a:prstGeom prst="rect">
            <a:avLst/>
          </a:prstGeom>
        </p:spPr>
      </p:pic>
      <p:pic>
        <p:nvPicPr>
          <p:cNvPr id="3" name="Picture 2" descr="Image_0-UKVR3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39" y="3447288"/>
            <a:ext cx="5166360" cy="3447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312" y="2816352"/>
            <a:ext cx="341071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Image: Image_0-UKVR3B.png</a:t>
            </a:r>
          </a:p>
          <a:p>
            <a:r>
              <a:t>Symmetry: 0.89</a:t>
            </a:r>
          </a:p>
          <a:p>
            <a:r>
              <a:t>Clutter: 8</a:t>
            </a:r>
          </a:p>
          <a:p>
            <a:r>
              <a:t>Prediction: 0.5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0-Z58QN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39" y="0"/>
            <a:ext cx="5166360" cy="3447288"/>
          </a:xfrm>
          <a:prstGeom prst="rect">
            <a:avLst/>
          </a:prstGeom>
        </p:spPr>
      </p:pic>
      <p:pic>
        <p:nvPicPr>
          <p:cNvPr id="3" name="Picture 2" descr="Image_0-Z58QN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39" y="3447288"/>
            <a:ext cx="5166360" cy="3447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312" y="2816352"/>
            <a:ext cx="341071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Image: Image_0-Z58QNY.png</a:t>
            </a:r>
          </a:p>
          <a:p>
            <a:r>
              <a:t>Symmetry: 0.79</a:t>
            </a:r>
          </a:p>
          <a:p>
            <a:r>
              <a:t>Clutter: 38</a:t>
            </a:r>
          </a:p>
          <a:p>
            <a:r>
              <a:t>Prediction: 0.56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 78K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39" y="0"/>
            <a:ext cx="5166360" cy="3447288"/>
          </a:xfrm>
          <a:prstGeom prst="rect">
            <a:avLst/>
          </a:prstGeom>
        </p:spPr>
      </p:pic>
      <p:pic>
        <p:nvPicPr>
          <p:cNvPr id="3" name="Picture 2" descr="11 78K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39" y="3447288"/>
            <a:ext cx="5166360" cy="3447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312" y="2816352"/>
            <a:ext cx="341071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Image: 11 78K_2.png</a:t>
            </a:r>
          </a:p>
          <a:p>
            <a:r>
              <a:t>Symmetry: 0.94</a:t>
            </a:r>
          </a:p>
          <a:p>
            <a:r>
              <a:t>Clutter: 8</a:t>
            </a:r>
          </a:p>
          <a:p>
            <a:r>
              <a:t>Prediction: 0.51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 39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39" y="0"/>
            <a:ext cx="5166360" cy="3447288"/>
          </a:xfrm>
          <a:prstGeom prst="rect">
            <a:avLst/>
          </a:prstGeom>
        </p:spPr>
      </p:pic>
      <p:pic>
        <p:nvPicPr>
          <p:cNvPr id="3" name="Picture 2" descr="11 39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39" y="3447288"/>
            <a:ext cx="5166360" cy="3447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312" y="2816352"/>
            <a:ext cx="341071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Image: 11 39K.png</a:t>
            </a:r>
          </a:p>
          <a:p>
            <a:r>
              <a:t>Symmetry: 0.94</a:t>
            </a:r>
          </a:p>
          <a:p>
            <a:r>
              <a:t>Clutter: 14</a:t>
            </a:r>
          </a:p>
          <a:p>
            <a:r>
              <a:t>Prediction: 0.49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 TEM-BF 94K defocus 0 u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39" y="0"/>
            <a:ext cx="5166360" cy="3447288"/>
          </a:xfrm>
          <a:prstGeom prst="rect">
            <a:avLst/>
          </a:prstGeom>
        </p:spPr>
      </p:pic>
      <p:pic>
        <p:nvPicPr>
          <p:cNvPr id="3" name="Picture 2" descr="1 TEM-BF 94K defocus 0 u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39" y="3447288"/>
            <a:ext cx="5166360" cy="3447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312" y="2816352"/>
            <a:ext cx="341071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Image: 1 TEM-BF 94K defocus 0 um.png</a:t>
            </a:r>
          </a:p>
          <a:p>
            <a:r>
              <a:t>Symmetry: 0.9</a:t>
            </a:r>
          </a:p>
          <a:p>
            <a:r>
              <a:t>Clutter: 34</a:t>
            </a:r>
          </a:p>
          <a:p>
            <a:r>
              <a:t>Prediction: 0.56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fficulty_clu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9728" y="155448"/>
          <a:ext cx="8924544" cy="6547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4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4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4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4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49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9194">
                <a:tc>
                  <a:txBody>
                    <a:bodyPr/>
                    <a:lstStyle/>
                    <a:p>
                      <a:r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Qualitative Difficulty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Symmetry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Clutter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194">
                <a:tc>
                  <a:txBody>
                    <a:bodyPr/>
                    <a:lstStyle/>
                    <a:p>
                      <a:r>
                        <a:t>0-3ATYY4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194">
                <a:tc>
                  <a:txBody>
                    <a:bodyPr/>
                    <a:lstStyle/>
                    <a:p>
                      <a:r>
                        <a:t>0-6JNS7M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194">
                <a:tc>
                  <a:txBody>
                    <a:bodyPr/>
                    <a:lstStyle/>
                    <a:p>
                      <a:r>
                        <a:t>0-6NBE7Z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Difficult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194">
                <a:tc>
                  <a:txBody>
                    <a:bodyPr/>
                    <a:lstStyle/>
                    <a:p>
                      <a:r>
                        <a:t>0-CBTJTK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Difficult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194">
                <a:tc>
                  <a:txBody>
                    <a:bodyPr/>
                    <a:lstStyle/>
                    <a:p>
                      <a:r>
                        <a:t>0-EIT0RD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194">
                <a:tc>
                  <a:txBody>
                    <a:bodyPr/>
                    <a:lstStyle/>
                    <a:p>
                      <a:r>
                        <a:t>0-P2Z3RZ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194">
                <a:tc>
                  <a:txBody>
                    <a:bodyPr/>
                    <a:lstStyle/>
                    <a:p>
                      <a:r>
                        <a:t>0-P5E5IT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194">
                <a:tc>
                  <a:txBody>
                    <a:bodyPr/>
                    <a:lstStyle/>
                    <a:p>
                      <a:r>
                        <a:t>0-P9UB1H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9194">
                <a:tc>
                  <a:txBody>
                    <a:bodyPr/>
                    <a:lstStyle/>
                    <a:p>
                      <a:r>
                        <a:t>0-Q020H5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9194">
                <a:tc>
                  <a:txBody>
                    <a:bodyPr/>
                    <a:lstStyle/>
                    <a:p>
                      <a:r>
                        <a:t>0-QI7FRK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Difficult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9194">
                <a:tc>
                  <a:txBody>
                    <a:bodyPr/>
                    <a:lstStyle/>
                    <a:p>
                      <a:r>
                        <a:t>0-UKVR3B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9194">
                <a:tc>
                  <a:txBody>
                    <a:bodyPr/>
                    <a:lstStyle/>
                    <a:p>
                      <a:r>
                        <a:t>0-Z58QNY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Difficult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9194">
                <a:tc>
                  <a:txBody>
                    <a:bodyPr/>
                    <a:lstStyle/>
                    <a:p>
                      <a:r>
                        <a:t>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09194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09194">
                <a:tc>
                  <a:txBody>
                    <a:bodyPr/>
                    <a:lstStyle/>
                    <a:p>
                      <a:r>
                        <a:t>BF 94K defocus 0 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Difficult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fficulty_symmet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fficulty_predi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0-3ATYY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39" y="0"/>
            <a:ext cx="5166360" cy="3447288"/>
          </a:xfrm>
          <a:prstGeom prst="rect">
            <a:avLst/>
          </a:prstGeom>
        </p:spPr>
      </p:pic>
      <p:pic>
        <p:nvPicPr>
          <p:cNvPr id="3" name="Picture 2" descr="Image_0-3ATYY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39" y="3447288"/>
            <a:ext cx="5166360" cy="3447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312" y="2816352"/>
            <a:ext cx="341071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Image: Image_0-3ATYY4.png</a:t>
            </a:r>
          </a:p>
          <a:p>
            <a:r>
              <a:t>Symmetry: 0.86</a:t>
            </a:r>
          </a:p>
          <a:p>
            <a:r>
              <a:t>Clutter: 18</a:t>
            </a:r>
          </a:p>
          <a:p>
            <a:r>
              <a:t>Prediction: 0.48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0-6JNS7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39" y="0"/>
            <a:ext cx="5166360" cy="3447288"/>
          </a:xfrm>
          <a:prstGeom prst="rect">
            <a:avLst/>
          </a:prstGeom>
        </p:spPr>
      </p:pic>
      <p:pic>
        <p:nvPicPr>
          <p:cNvPr id="3" name="Picture 2" descr="Image_0-6JNS7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39" y="3447288"/>
            <a:ext cx="5166360" cy="3447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312" y="2816352"/>
            <a:ext cx="341071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Image: Image_0-6JNS7M.png</a:t>
            </a:r>
          </a:p>
          <a:p>
            <a:r>
              <a:t>Symmetry: 0.86</a:t>
            </a:r>
          </a:p>
          <a:p>
            <a:r>
              <a:t>Clutter: 19</a:t>
            </a:r>
          </a:p>
          <a:p>
            <a:r>
              <a:t>Prediction: 0.57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0-6NBE7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39" y="0"/>
            <a:ext cx="5166360" cy="3447288"/>
          </a:xfrm>
          <a:prstGeom prst="rect">
            <a:avLst/>
          </a:prstGeom>
        </p:spPr>
      </p:pic>
      <p:pic>
        <p:nvPicPr>
          <p:cNvPr id="3" name="Picture 2" descr="Image_0-6NBE7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39" y="3447288"/>
            <a:ext cx="5166360" cy="3447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312" y="2816352"/>
            <a:ext cx="341071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Image: Image_0-6NBE7Z.png</a:t>
            </a:r>
          </a:p>
          <a:p>
            <a:r>
              <a:t>Symmetry: 0.79</a:t>
            </a:r>
          </a:p>
          <a:p>
            <a:r>
              <a:t>Clutter: 47</a:t>
            </a:r>
          </a:p>
          <a:p>
            <a:r>
              <a:t>Prediction: 0.54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0-CBTJT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39" y="0"/>
            <a:ext cx="5166360" cy="3447288"/>
          </a:xfrm>
          <a:prstGeom prst="rect">
            <a:avLst/>
          </a:prstGeom>
        </p:spPr>
      </p:pic>
      <p:pic>
        <p:nvPicPr>
          <p:cNvPr id="3" name="Picture 2" descr="Image_0-CBTJT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39" y="3447288"/>
            <a:ext cx="5166360" cy="3447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312" y="2816352"/>
            <a:ext cx="341071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Image: Image_0-CBTJTK.png</a:t>
            </a:r>
          </a:p>
          <a:p>
            <a:r>
              <a:t>Symmetry: 0.79</a:t>
            </a:r>
          </a:p>
          <a:p>
            <a:r>
              <a:t>Clutter: 47</a:t>
            </a:r>
          </a:p>
          <a:p>
            <a:r>
              <a:t>Prediction: 0.45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0-EIT0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39" y="0"/>
            <a:ext cx="5166360" cy="3447288"/>
          </a:xfrm>
          <a:prstGeom prst="rect">
            <a:avLst/>
          </a:prstGeom>
        </p:spPr>
      </p:pic>
      <p:pic>
        <p:nvPicPr>
          <p:cNvPr id="3" name="Picture 2" descr="Image_0-EIT0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39" y="3447288"/>
            <a:ext cx="5166360" cy="3447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312" y="2816352"/>
            <a:ext cx="341071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Image: Image_0-EIT0RD.png</a:t>
            </a:r>
          </a:p>
          <a:p>
            <a:r>
              <a:t>Symmetry: 0.85</a:t>
            </a:r>
          </a:p>
          <a:p>
            <a:r>
              <a:t>Clutter: 22</a:t>
            </a:r>
          </a:p>
          <a:p>
            <a:r>
              <a:t>Prediction: 0.5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411</Words>
  <Application>Microsoft Office PowerPoint</Application>
  <PresentationFormat>On-screen Show (4:3)</PresentationFormat>
  <Paragraphs>181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Bruno, Gabriella</cp:lastModifiedBy>
  <cp:revision>5</cp:revision>
  <dcterms:created xsi:type="dcterms:W3CDTF">2013-01-27T09:14:16Z</dcterms:created>
  <dcterms:modified xsi:type="dcterms:W3CDTF">2024-09-10T19:53:48Z</dcterms:modified>
  <cp:category/>
</cp:coreProperties>
</file>